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62" r:id="rId2"/>
    <p:sldId id="259" r:id="rId3"/>
    <p:sldId id="265" r:id="rId4"/>
    <p:sldId id="257" r:id="rId5"/>
    <p:sldId id="263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82" d="100"/>
          <a:sy n="82" d="100"/>
        </p:scale>
        <p:origin x="-10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10" Type="http://schemas.openxmlformats.org/officeDocument/2006/relationships/viewProps" Target="viewProps.xml"/><Relationship Id="rId5" Type="http://schemas.openxmlformats.org/officeDocument/2006/relationships/slide" Target="slides/slide4.xml"/><Relationship Id="rId7" Type="http://schemas.openxmlformats.org/officeDocument/2006/relationships/slide" Target="slides/slide6.xml"/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presProps" Target="presProps.xml"/><Relationship Id="rId3" Type="http://schemas.openxmlformats.org/officeDocument/2006/relationships/slide" Target="slides/slide2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1064-9616-434F-BDCE-F24DFF9BB9DE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02A0-D345-B048-8A0D-10321CC90B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1064-9616-434F-BDCE-F24DFF9BB9DE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02A0-D345-B048-8A0D-10321CC90B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1064-9616-434F-BDCE-F24DFF9BB9DE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02A0-D345-B048-8A0D-10321CC90B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1064-9616-434F-BDCE-F24DFF9BB9DE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02A0-D345-B048-8A0D-10321CC90B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1064-9616-434F-BDCE-F24DFF9BB9DE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02A0-D345-B048-8A0D-10321CC90B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1064-9616-434F-BDCE-F24DFF9BB9DE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02A0-D345-B048-8A0D-10321CC90B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1064-9616-434F-BDCE-F24DFF9BB9DE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02A0-D345-B048-8A0D-10321CC90B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1064-9616-434F-BDCE-F24DFF9BB9DE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02A0-D345-B048-8A0D-10321CC90B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1064-9616-434F-BDCE-F24DFF9BB9DE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02A0-D345-B048-8A0D-10321CC90B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1064-9616-434F-BDCE-F24DFF9BB9DE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02A0-D345-B048-8A0D-10321CC90B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1064-9616-434F-BDCE-F24DFF9BB9DE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702A0-D345-B048-8A0D-10321CC90B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F1064-9616-434F-BDCE-F24DFF9BB9DE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702A0-D345-B048-8A0D-10321CC90B8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Biomaterials Engineering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M3D1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11.16.10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253424"/>
            <a:ext cx="58674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err="1" smtClean="0">
                <a:latin typeface="Helvetica"/>
                <a:cs typeface="Helvetica"/>
              </a:rPr>
              <a:t>Bio</a:t>
            </a:r>
            <a:r>
              <a:rPr lang="en-US" sz="3200" dirty="0" err="1" smtClean="0">
                <a:latin typeface="Helvetica"/>
                <a:cs typeface="Helvetica"/>
              </a:rPr>
              <a:t>Materials</a:t>
            </a:r>
            <a:r>
              <a:rPr lang="en-US" sz="3200" dirty="0" smtClean="0">
                <a:latin typeface="Helvetica"/>
                <a:cs typeface="Helvetica"/>
              </a:rPr>
              <a:t>: Starting with “Bio”</a:t>
            </a:r>
            <a:endParaRPr lang="en-US" sz="3200" dirty="0">
              <a:latin typeface="Helvetica"/>
              <a:cs typeface="Helvetica"/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1905000" y="914400"/>
            <a:ext cx="5029200" cy="2743200"/>
            <a:chOff x="1200" y="912"/>
            <a:chExt cx="2832" cy="1453"/>
          </a:xfrm>
        </p:grpSpPr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1200" y="912"/>
              <a:ext cx="2832" cy="1453"/>
              <a:chOff x="1200" y="912"/>
              <a:chExt cx="2832" cy="1453"/>
            </a:xfrm>
          </p:grpSpPr>
          <p:pic>
            <p:nvPicPr>
              <p:cNvPr id="6" name="Picture 5" descr="infectionpt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200" y="925"/>
                <a:ext cx="2369" cy="1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" name="Picture 6" descr="infectionpt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781" y="912"/>
                <a:ext cx="2251" cy="14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1776" y="1152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8" name="Picture 9" descr="200px-Macintosh_HD-Users-nkuldell-Desktop-plaqu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0183" y="3657600"/>
            <a:ext cx="2971800" cy="26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010400" y="1143000"/>
            <a:ext cx="16764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Helvetica"/>
                <a:cs typeface="Helvetica"/>
              </a:rPr>
              <a:t>PFU = </a:t>
            </a:r>
            <a:endParaRPr lang="en-US" sz="3200" dirty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cture 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253424"/>
            <a:ext cx="6858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Helvetica"/>
                <a:cs typeface="Helvetica"/>
              </a:rPr>
              <a:t>Bio</a:t>
            </a:r>
            <a:r>
              <a:rPr lang="en-US" sz="3200" u="sng" dirty="0" err="1" smtClean="0">
                <a:latin typeface="Helvetica"/>
                <a:cs typeface="Helvetica"/>
              </a:rPr>
              <a:t>Materials</a:t>
            </a:r>
            <a:r>
              <a:rPr lang="en-US" sz="3200" dirty="0" smtClean="0">
                <a:latin typeface="Helvetica"/>
                <a:cs typeface="Helvetica"/>
              </a:rPr>
              <a:t>: now for “materials”</a:t>
            </a:r>
            <a:endParaRPr lang="en-US" sz="3200" dirty="0">
              <a:latin typeface="Helvetica"/>
              <a:cs typeface="Helvetica"/>
            </a:endParaRPr>
          </a:p>
        </p:txBody>
      </p: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838200" y="2871788"/>
            <a:ext cx="7696200" cy="2233612"/>
            <a:chOff x="838200" y="3861955"/>
            <a:chExt cx="7696200" cy="2234045"/>
          </a:xfrm>
        </p:grpSpPr>
        <p:grpSp>
          <p:nvGrpSpPr>
            <p:cNvPr id="4" name="Group 9"/>
            <p:cNvGrpSpPr/>
            <p:nvPr/>
          </p:nvGrpSpPr>
          <p:grpSpPr>
            <a:xfrm>
              <a:off x="838200" y="3861942"/>
              <a:ext cx="7696200" cy="2234043"/>
              <a:chOff x="3352800" y="4343400"/>
              <a:chExt cx="5029200" cy="685800"/>
            </a:xfrm>
            <a:solidFill>
              <a:schemeClr val="bg2">
                <a:lumMod val="75000"/>
              </a:schemeClr>
            </a:solidFill>
          </p:grpSpPr>
          <p:sp>
            <p:nvSpPr>
              <p:cNvPr id="6" name="Rectangle 5"/>
              <p:cNvSpPr/>
              <p:nvPr/>
            </p:nvSpPr>
            <p:spPr>
              <a:xfrm>
                <a:off x="3352800" y="4876800"/>
                <a:ext cx="5029200" cy="152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7" name="Rectangle 3"/>
              <p:cNvSpPr/>
              <p:nvPr/>
            </p:nvSpPr>
            <p:spPr>
              <a:xfrm>
                <a:off x="3352800" y="4343400"/>
                <a:ext cx="228600" cy="685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8153400" y="4343400"/>
                <a:ext cx="228600" cy="685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3733800" y="5638711"/>
              <a:ext cx="1806575" cy="338204"/>
            </a:xfrm>
            <a:prstGeom prst="rect">
              <a:avLst/>
            </a:prstGeom>
            <a:noFill/>
            <a:effectLst>
              <a:outerShdw dist="10160" dir="2700000" algn="ctr" rotWithShape="0">
                <a:schemeClr val="bg1"/>
              </a:outerShdw>
            </a:effectLst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charset="0"/>
                </a:rPr>
                <a:t>Lower Assembly</a:t>
              </a:r>
            </a:p>
          </p:txBody>
        </p:sp>
      </p:grpSp>
      <p:grpSp>
        <p:nvGrpSpPr>
          <p:cNvPr id="9" name="Group 30"/>
          <p:cNvGrpSpPr>
            <a:grpSpLocks/>
          </p:cNvGrpSpPr>
          <p:nvPr/>
        </p:nvGrpSpPr>
        <p:grpSpPr bwMode="auto">
          <a:xfrm>
            <a:off x="1409700" y="1752600"/>
            <a:ext cx="6553200" cy="1068388"/>
            <a:chOff x="1409585" y="2743200"/>
            <a:chExt cx="6553431" cy="1069109"/>
          </a:xfrm>
        </p:grpSpPr>
        <p:grpSp>
          <p:nvGrpSpPr>
            <p:cNvPr id="10" name="Group 12"/>
            <p:cNvGrpSpPr/>
            <p:nvPr/>
          </p:nvGrpSpPr>
          <p:grpSpPr>
            <a:xfrm rot="10800000">
              <a:off x="1409585" y="2819415"/>
              <a:ext cx="6553431" cy="992907"/>
              <a:chOff x="3352800" y="4343400"/>
              <a:chExt cx="5029200" cy="685800"/>
            </a:xfrm>
            <a:solidFill>
              <a:schemeClr val="bg2">
                <a:lumMod val="75000"/>
              </a:schemeClr>
            </a:solidFill>
          </p:grpSpPr>
          <p:sp>
            <p:nvSpPr>
              <p:cNvPr id="12" name="Rectangle 11"/>
              <p:cNvSpPr/>
              <p:nvPr/>
            </p:nvSpPr>
            <p:spPr>
              <a:xfrm>
                <a:off x="3352800" y="4876800"/>
                <a:ext cx="5029200" cy="152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3352800" y="4343400"/>
                <a:ext cx="228600" cy="685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8153400" y="4343400"/>
                <a:ext cx="228600" cy="685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3733767" y="2743200"/>
              <a:ext cx="1793938" cy="338366"/>
            </a:xfrm>
            <a:prstGeom prst="rect">
              <a:avLst/>
            </a:prstGeom>
            <a:noFill/>
            <a:effectLst>
              <a:outerShdw dist="10160" dir="2700000" algn="ctr" rotWithShape="0">
                <a:schemeClr val="bg1"/>
              </a:outerShdw>
            </a:effectLst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charset="0"/>
                </a:rPr>
                <a:t>Upper Assembly</a:t>
              </a:r>
            </a:p>
          </p:txBody>
        </p:sp>
      </p:grpSp>
      <p:grpSp>
        <p:nvGrpSpPr>
          <p:cNvPr id="15" name="Group 31"/>
          <p:cNvGrpSpPr>
            <a:grpSpLocks/>
          </p:cNvGrpSpPr>
          <p:nvPr/>
        </p:nvGrpSpPr>
        <p:grpSpPr bwMode="auto">
          <a:xfrm>
            <a:off x="2435225" y="2251075"/>
            <a:ext cx="4198938" cy="496888"/>
            <a:chOff x="2435745" y="3241386"/>
            <a:chExt cx="4197927" cy="496455"/>
          </a:xfrm>
        </p:grpSpPr>
        <p:sp>
          <p:nvSpPr>
            <p:cNvPr id="16" name="Rectangle 15"/>
            <p:cNvSpPr/>
            <p:nvPr/>
          </p:nvSpPr>
          <p:spPr>
            <a:xfrm>
              <a:off x="2435745" y="3241386"/>
              <a:ext cx="4197927" cy="496455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38734" y="3276281"/>
              <a:ext cx="1236365" cy="339429"/>
            </a:xfrm>
            <a:prstGeom prst="rect">
              <a:avLst/>
            </a:prstGeom>
            <a:noFill/>
            <a:effectLst>
              <a:outerShdw dist="10160" dir="2700000" algn="ctr" rotWithShape="0">
                <a:schemeClr val="bg1"/>
              </a:outerShdw>
            </a:effectLst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charset="0"/>
                </a:rPr>
                <a:t>Lithium (s)</a:t>
              </a:r>
            </a:p>
          </p:txBody>
        </p:sp>
      </p:grpSp>
      <p:grpSp>
        <p:nvGrpSpPr>
          <p:cNvPr id="18" name="Group 36"/>
          <p:cNvGrpSpPr>
            <a:grpSpLocks/>
          </p:cNvGrpSpPr>
          <p:nvPr/>
        </p:nvGrpSpPr>
        <p:grpSpPr bwMode="auto">
          <a:xfrm>
            <a:off x="1771650" y="3863975"/>
            <a:ext cx="5829300" cy="744538"/>
            <a:chOff x="1771073" y="4854864"/>
            <a:chExt cx="5830455" cy="744682"/>
          </a:xfrm>
        </p:grpSpPr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1771073" y="4854864"/>
              <a:ext cx="5830455" cy="744682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25400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62257" y="5029523"/>
              <a:ext cx="1416331" cy="338203"/>
            </a:xfrm>
            <a:prstGeom prst="rect">
              <a:avLst/>
            </a:prstGeom>
            <a:noFill/>
            <a:effectLst>
              <a:outerShdw dist="10160" dir="2700000" algn="ctr" rotWithShape="0">
                <a:schemeClr val="bg1"/>
              </a:outerShdw>
            </a:effectLst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charset="0"/>
                </a:rPr>
                <a:t>Steel Spacer</a:t>
              </a:r>
            </a:p>
          </p:txBody>
        </p:sp>
      </p:grpSp>
      <p:grpSp>
        <p:nvGrpSpPr>
          <p:cNvPr id="21" name="Group 35"/>
          <p:cNvGrpSpPr>
            <a:grpSpLocks/>
          </p:cNvGrpSpPr>
          <p:nvPr/>
        </p:nvGrpSpPr>
        <p:grpSpPr bwMode="auto">
          <a:xfrm>
            <a:off x="1771650" y="3589338"/>
            <a:ext cx="5848350" cy="338137"/>
            <a:chOff x="1771073" y="4579620"/>
            <a:chExt cx="5848927" cy="338554"/>
          </a:xfrm>
        </p:grpSpPr>
        <p:sp>
          <p:nvSpPr>
            <p:cNvPr id="22" name="Rectangle 21"/>
            <p:cNvSpPr/>
            <p:nvPr/>
          </p:nvSpPr>
          <p:spPr>
            <a:xfrm>
              <a:off x="1771073" y="4647966"/>
              <a:ext cx="5848927" cy="206630"/>
            </a:xfrm>
            <a:prstGeom prst="rect">
              <a:avLst/>
            </a:prstGeom>
            <a:solidFill>
              <a:srgbClr val="B45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47549" y="4579620"/>
              <a:ext cx="3241995" cy="338554"/>
            </a:xfrm>
            <a:prstGeom prst="rect">
              <a:avLst/>
            </a:prstGeom>
            <a:noFill/>
            <a:effectLst>
              <a:outerShdw dist="10160" dir="2700000" algn="ctr" rotWithShape="0">
                <a:schemeClr val="bg1"/>
              </a:outerShdw>
            </a:effectLst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charset="0"/>
                </a:rPr>
                <a:t>Copper Foil – Current Collector</a:t>
              </a:r>
            </a:p>
          </p:txBody>
        </p:sp>
      </p:grpSp>
      <p:grpSp>
        <p:nvGrpSpPr>
          <p:cNvPr id="24" name="Group 34"/>
          <p:cNvGrpSpPr>
            <a:grpSpLocks/>
          </p:cNvGrpSpPr>
          <p:nvPr/>
        </p:nvGrpSpPr>
        <p:grpSpPr bwMode="auto">
          <a:xfrm>
            <a:off x="3262313" y="3352800"/>
            <a:ext cx="2681287" cy="338138"/>
            <a:chOff x="3261591" y="4342751"/>
            <a:chExt cx="2682009" cy="338971"/>
          </a:xfrm>
        </p:grpSpPr>
        <p:sp>
          <p:nvSpPr>
            <p:cNvPr id="25" name="Rectangle 24"/>
            <p:cNvSpPr/>
            <p:nvPr/>
          </p:nvSpPr>
          <p:spPr>
            <a:xfrm>
              <a:off x="3261591" y="4400042"/>
              <a:ext cx="2682009" cy="24826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114308" y="4342751"/>
              <a:ext cx="989279" cy="338971"/>
            </a:xfrm>
            <a:prstGeom prst="rect">
              <a:avLst/>
            </a:prstGeom>
            <a:noFill/>
            <a:effectLst>
              <a:outerShdw dist="10160" dir="2700000" algn="ctr" rotWithShape="0">
                <a:schemeClr val="bg1"/>
              </a:outerShdw>
            </a:effectLst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>
                  <a:solidFill>
                    <a:schemeClr val="bg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charset="0"/>
                </a:rPr>
                <a:t>Electrode</a:t>
              </a:r>
            </a:p>
          </p:txBody>
        </p:sp>
      </p:grpSp>
      <p:grpSp>
        <p:nvGrpSpPr>
          <p:cNvPr id="27" name="Group 32"/>
          <p:cNvGrpSpPr>
            <a:grpSpLocks/>
          </p:cNvGrpSpPr>
          <p:nvPr/>
        </p:nvGrpSpPr>
        <p:grpSpPr bwMode="auto">
          <a:xfrm>
            <a:off x="1420813" y="2871788"/>
            <a:ext cx="6530975" cy="396875"/>
            <a:chOff x="1421245" y="3861955"/>
            <a:chExt cx="6530109" cy="397160"/>
          </a:xfrm>
        </p:grpSpPr>
        <p:sp>
          <p:nvSpPr>
            <p:cNvPr id="28" name="Rectangle 27"/>
            <p:cNvSpPr/>
            <p:nvPr/>
          </p:nvSpPr>
          <p:spPr>
            <a:xfrm>
              <a:off x="1421245" y="4109783"/>
              <a:ext cx="6530109" cy="149332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421245" y="3861955"/>
              <a:ext cx="6530109" cy="149332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581546" y="3885784"/>
              <a:ext cx="2465061" cy="338381"/>
            </a:xfrm>
            <a:prstGeom prst="rect">
              <a:avLst/>
            </a:prstGeom>
            <a:noFill/>
            <a:effectLst>
              <a:outerShdw dist="10160" dir="2700000" algn="ctr" rotWithShape="0">
                <a:schemeClr val="bg1"/>
              </a:outerShdw>
            </a:effectLst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charset="0"/>
                </a:rPr>
                <a:t>2 x Polymer Separators</a:t>
              </a:r>
            </a:p>
          </p:txBody>
        </p:sp>
      </p:grpSp>
      <p:grpSp>
        <p:nvGrpSpPr>
          <p:cNvPr id="31" name="Group 39"/>
          <p:cNvGrpSpPr>
            <a:grpSpLocks/>
          </p:cNvGrpSpPr>
          <p:nvPr/>
        </p:nvGrpSpPr>
        <p:grpSpPr bwMode="auto">
          <a:xfrm>
            <a:off x="1176338" y="2125663"/>
            <a:ext cx="7831137" cy="1490662"/>
            <a:chOff x="1176366" y="3116580"/>
            <a:chExt cx="7830943" cy="1490056"/>
          </a:xfrm>
        </p:grpSpPr>
        <p:sp>
          <p:nvSpPr>
            <p:cNvPr id="32" name="Parallelogram 31"/>
            <p:cNvSpPr/>
            <p:nvPr/>
          </p:nvSpPr>
          <p:spPr>
            <a:xfrm>
              <a:off x="7951648" y="3365716"/>
              <a:ext cx="233356" cy="1240920"/>
            </a:xfrm>
            <a:prstGeom prst="parallelogram">
              <a:avLst/>
            </a:prstGeom>
            <a:solidFill>
              <a:srgbClr val="FFFF00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33" name="Parallelogram 32"/>
            <p:cNvSpPr/>
            <p:nvPr/>
          </p:nvSpPr>
          <p:spPr>
            <a:xfrm flipH="1">
              <a:off x="1176366" y="3365716"/>
              <a:ext cx="233356" cy="1240920"/>
            </a:xfrm>
            <a:prstGeom prst="parallelogram">
              <a:avLst/>
            </a:prstGeom>
            <a:solidFill>
              <a:srgbClr val="FFFF00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137381" y="3116580"/>
              <a:ext cx="869928" cy="585549"/>
            </a:xfrm>
            <a:prstGeom prst="rect">
              <a:avLst/>
            </a:prstGeom>
            <a:noFill/>
            <a:effectLst>
              <a:outerShdw dist="10160" dir="2700000" algn="ctr" rotWithShape="0">
                <a:schemeClr val="bg1"/>
              </a:outerShdw>
            </a:effectLst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charset="0"/>
                </a:rPr>
                <a:t>Plastic</a:t>
              </a:r>
            </a:p>
            <a:p>
              <a:r>
                <a:rPr lang="en-US" sz="1600" b="1"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charset="0"/>
                </a:rPr>
                <a:t>O-Ring</a:t>
              </a:r>
            </a:p>
          </p:txBody>
        </p:sp>
      </p:grpSp>
      <p:grpSp>
        <p:nvGrpSpPr>
          <p:cNvPr id="35" name="Group 38"/>
          <p:cNvGrpSpPr>
            <a:grpSpLocks/>
          </p:cNvGrpSpPr>
          <p:nvPr/>
        </p:nvGrpSpPr>
        <p:grpSpPr bwMode="auto">
          <a:xfrm>
            <a:off x="1676400" y="2895600"/>
            <a:ext cx="5807075" cy="338138"/>
            <a:chOff x="1676400" y="3886200"/>
            <a:chExt cx="5806633" cy="338554"/>
          </a:xfrm>
        </p:grpSpPr>
        <p:sp>
          <p:nvSpPr>
            <p:cNvPr id="36" name="TextBox 35"/>
            <p:cNvSpPr txBox="1"/>
            <p:nvPr/>
          </p:nvSpPr>
          <p:spPr>
            <a:xfrm>
              <a:off x="6248052" y="3886200"/>
              <a:ext cx="1234981" cy="338554"/>
            </a:xfrm>
            <a:prstGeom prst="rect">
              <a:avLst/>
            </a:prstGeom>
            <a:noFill/>
            <a:effectLst>
              <a:outerShdw dist="10160" dir="2700000" algn="ctr" rotWithShape="0">
                <a:schemeClr val="tx1"/>
              </a:outerShdw>
            </a:effectLst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charset="0"/>
                </a:rPr>
                <a:t>Electrolyte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676400" y="3886200"/>
              <a:ext cx="1234981" cy="338554"/>
            </a:xfrm>
            <a:prstGeom prst="rect">
              <a:avLst/>
            </a:prstGeom>
            <a:noFill/>
            <a:effectLst>
              <a:outerShdw dist="10160" dir="2700000" algn="ctr" rotWithShape="0">
                <a:schemeClr val="tx1"/>
              </a:outerShdw>
            </a:effectLst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charset="0"/>
                </a:rPr>
                <a:t>Electrolyte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188027" y="3589340"/>
            <a:ext cx="6997123" cy="2206325"/>
            <a:chOff x="1188027" y="3589340"/>
            <a:chExt cx="6997123" cy="2206325"/>
          </a:xfrm>
        </p:grpSpPr>
        <p:cxnSp>
          <p:nvCxnSpPr>
            <p:cNvPr id="39" name="Straight Arrow Connector 38"/>
            <p:cNvCxnSpPr/>
            <p:nvPr/>
          </p:nvCxnSpPr>
          <p:spPr>
            <a:xfrm rot="5400000" flipH="1" flipV="1">
              <a:off x="2632871" y="4004471"/>
              <a:ext cx="1744660" cy="914398"/>
            </a:xfrm>
            <a:prstGeom prst="straightConnector1">
              <a:avLst/>
            </a:prstGeom>
            <a:ln w="571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1188027" y="5334000"/>
              <a:ext cx="69971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Helvetica"/>
                  <a:cs typeface="Helvetica"/>
                </a:rPr>
                <a:t>Active material = gold </a:t>
              </a:r>
              <a:r>
                <a:rPr lang="en-US" sz="2400" dirty="0" err="1" smtClean="0">
                  <a:latin typeface="Helvetica"/>
                  <a:cs typeface="Helvetica"/>
                </a:rPr>
                <a:t>nanowires</a:t>
              </a:r>
              <a:r>
                <a:rPr lang="en-US" sz="2400" dirty="0" smtClean="0">
                  <a:latin typeface="Helvetica"/>
                  <a:cs typeface="Helvetica"/>
                </a:rPr>
                <a:t> +/- silver </a:t>
              </a:r>
              <a:endParaRPr lang="en-US" sz="2400" dirty="0">
                <a:latin typeface="Helvetica"/>
                <a:cs typeface="Helvetica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304799" y="1066800"/>
            <a:ext cx="87026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 smtClean="0">
                <a:solidFill>
                  <a:srgbClr val="FF0000"/>
                </a:solidFill>
              </a:rPr>
              <a:t>Why bother with </a:t>
            </a:r>
            <a:r>
              <a:rPr lang="en-US" sz="2200" i="1" dirty="0" err="1" smtClean="0">
                <a:solidFill>
                  <a:srgbClr val="FF0000"/>
                </a:solidFill>
              </a:rPr>
              <a:t>nanowires</a:t>
            </a:r>
            <a:r>
              <a:rPr lang="en-US" sz="2200" i="1" dirty="0" smtClean="0">
                <a:solidFill>
                  <a:srgbClr val="FF0000"/>
                </a:solidFill>
              </a:rPr>
              <a:t>? Why not just gold or silver as anode? </a:t>
            </a:r>
            <a:endParaRPr lang="en-US" sz="2200" i="1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43637" y="6248400"/>
            <a:ext cx="2900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Slide from John </a:t>
            </a:r>
            <a:r>
              <a:rPr lang="en-US" dirty="0" err="1" smtClean="0"/>
              <a:t>Burpo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228600"/>
            <a:ext cx="85344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Helvetica"/>
                <a:cs typeface="Helvetica"/>
              </a:rPr>
              <a:t>Part 1: making solutions for </a:t>
            </a:r>
            <a:r>
              <a:rPr lang="en-US" sz="3200" dirty="0" err="1" smtClean="0">
                <a:latin typeface="Helvetica"/>
                <a:cs typeface="Helvetica"/>
              </a:rPr>
              <a:t>phage+gold</a:t>
            </a:r>
            <a:endParaRPr lang="en-US" sz="3200" dirty="0" smtClean="0">
              <a:latin typeface="Helvetica"/>
              <a:cs typeface="Helvetica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24000" y="1814493"/>
          <a:ext cx="6096000" cy="2590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Helvetica"/>
                          <a:cs typeface="Helvetica"/>
                        </a:rPr>
                        <a:t>Solution</a:t>
                      </a:r>
                      <a:r>
                        <a:rPr lang="en-US" sz="2800" baseline="0" dirty="0" smtClean="0">
                          <a:latin typeface="Helvetica"/>
                          <a:cs typeface="Helvetica"/>
                        </a:rPr>
                        <a:t> to make</a:t>
                      </a:r>
                      <a:endParaRPr lang="en-US" sz="2800" dirty="0">
                        <a:latin typeface="Helvetica"/>
                        <a:cs typeface="Helveti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Helvetica"/>
                          <a:cs typeface="Helvetica"/>
                        </a:rPr>
                        <a:t>Team </a:t>
                      </a:r>
                      <a:endParaRPr lang="en-US" sz="2800" dirty="0">
                        <a:latin typeface="Helvetica"/>
                        <a:cs typeface="Helvetic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Helvetica"/>
                          <a:cs typeface="Helvetica"/>
                        </a:rPr>
                        <a:t>Gold</a:t>
                      </a:r>
                      <a:endParaRPr lang="en-US" sz="2800" dirty="0">
                        <a:latin typeface="Helvetica"/>
                        <a:cs typeface="Helveti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Helvetica"/>
                          <a:cs typeface="Helvetica"/>
                        </a:rPr>
                        <a:t>Red, Blue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Helvetica"/>
                          <a:cs typeface="Helvetica"/>
                        </a:rPr>
                        <a:t>Silver</a:t>
                      </a:r>
                      <a:endParaRPr lang="en-US" sz="2800" dirty="0">
                        <a:latin typeface="Helvetica"/>
                        <a:cs typeface="Helveti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Helvetica"/>
                          <a:cs typeface="Helvetica"/>
                        </a:rPr>
                        <a:t>Orange, Pink</a:t>
                      </a:r>
                      <a:endParaRPr lang="en-US" sz="2800" dirty="0">
                        <a:latin typeface="Helvetica"/>
                        <a:cs typeface="Helvetic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Helvetica"/>
                          <a:cs typeface="Helvetica"/>
                        </a:rPr>
                        <a:t>Ascorbic</a:t>
                      </a:r>
                      <a:r>
                        <a:rPr lang="en-US" sz="2800" baseline="0" dirty="0" smtClean="0">
                          <a:latin typeface="Helvetica"/>
                          <a:cs typeface="Helvetica"/>
                        </a:rPr>
                        <a:t> Acid</a:t>
                      </a:r>
                      <a:endParaRPr lang="en-US" sz="2800" dirty="0">
                        <a:latin typeface="Helvetica"/>
                        <a:cs typeface="Helveti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Helvetica"/>
                          <a:cs typeface="Helvetica"/>
                        </a:rPr>
                        <a:t>Yellow, Grape</a:t>
                      </a:r>
                      <a:endParaRPr lang="en-US" sz="2800" dirty="0">
                        <a:latin typeface="Helvetica"/>
                        <a:cs typeface="Helvetic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Helvetica"/>
                          <a:cs typeface="Helvetica"/>
                        </a:rPr>
                        <a:t>Salt</a:t>
                      </a:r>
                      <a:r>
                        <a:rPr lang="en-US" sz="2800" baseline="0" dirty="0" smtClean="0">
                          <a:latin typeface="Helvetica"/>
                          <a:cs typeface="Helvetica"/>
                        </a:rPr>
                        <a:t> (</a:t>
                      </a:r>
                      <a:r>
                        <a:rPr lang="en-US" sz="2800" baseline="0" dirty="0" err="1" smtClean="0">
                          <a:latin typeface="Helvetica"/>
                          <a:cs typeface="Helvetica"/>
                        </a:rPr>
                        <a:t>NaCl</a:t>
                      </a:r>
                      <a:r>
                        <a:rPr lang="en-US" sz="2800" baseline="0" dirty="0" smtClean="0">
                          <a:latin typeface="Helvetica"/>
                          <a:cs typeface="Helvetica"/>
                        </a:rPr>
                        <a:t>)</a:t>
                      </a:r>
                      <a:endParaRPr lang="en-US" sz="2800" dirty="0">
                        <a:latin typeface="Helvetica"/>
                        <a:cs typeface="Helvetic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Helvetica"/>
                          <a:cs typeface="Helvetica"/>
                        </a:rPr>
                        <a:t>Green, Silver</a:t>
                      </a:r>
                      <a:endParaRPr lang="en-US" sz="2800" dirty="0">
                        <a:latin typeface="Helvetica"/>
                        <a:cs typeface="Helvetic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24000" y="4760893"/>
            <a:ext cx="6019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Helvetica"/>
                <a:cs typeface="Helvetica"/>
              </a:rPr>
              <a:t>Do these calculations and make these solutions after you start part 2</a:t>
            </a:r>
            <a:endParaRPr lang="en-US" sz="2800" i="1" dirty="0"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8400" y="11430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"/>
                <a:cs typeface="Helvetica"/>
              </a:rPr>
              <a:t>All groups make CTAB</a:t>
            </a:r>
            <a:endParaRPr lang="en-US" sz="2800" dirty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122</Words>
  <Application>Microsoft Macintosh PowerPoint</Application>
  <PresentationFormat>On-screen Show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MIT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Natalie Kuldell</dc:creator>
  <cp:lastModifiedBy>Natalie Kuldell</cp:lastModifiedBy>
  <cp:revision>1</cp:revision>
  <dcterms:created xsi:type="dcterms:W3CDTF">2010-11-16T20:33:23Z</dcterms:created>
  <dcterms:modified xsi:type="dcterms:W3CDTF">2010-11-16T21:12:46Z</dcterms:modified>
</cp:coreProperties>
</file>